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6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s://bit.ly/3rCrrCM" TargetMode="External"/><Relationship Id="rId2" Type="http://schemas.openxmlformats.org/officeDocument/2006/relationships/hyperlink" Target="https://bit.ly/3GLpme5"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bit.ly/3GNNOeV"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qLA2UM" TargetMode="External"/><Relationship Id="rId2" Type="http://schemas.openxmlformats.org/officeDocument/2006/relationships/hyperlink" Target="https://bit.ly/3GNNOeV"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A692-A35E-4314-8E6D-98C9F16CC225}"/>
              </a:ext>
            </a:extLst>
          </p:cNvPr>
          <p:cNvSpPr>
            <a:spLocks noGrp="1"/>
          </p:cNvSpPr>
          <p:nvPr>
            <p:ph type="ctrTitle"/>
          </p:nvPr>
        </p:nvSpPr>
        <p:spPr>
          <a:xfrm>
            <a:off x="875505" y="410613"/>
            <a:ext cx="10440989" cy="2922309"/>
          </a:xfrm>
          <a:noFill/>
          <a:ln>
            <a:noFill/>
          </a:ln>
          <a:scene3d>
            <a:camera prst="perspectiveFront"/>
            <a:lightRig rig="threePt" dir="t"/>
          </a:scene3d>
        </p:spPr>
        <p:style>
          <a:lnRef idx="0">
            <a:scrgbClr r="0" g="0" b="0"/>
          </a:lnRef>
          <a:fillRef idx="0">
            <a:scrgbClr r="0" g="0" b="0"/>
          </a:fillRef>
          <a:effectRef idx="0">
            <a:scrgbClr r="0" g="0" b="0"/>
          </a:effectRef>
          <a:fontRef idx="minor">
            <a:schemeClr val="accent1"/>
          </a:fontRef>
        </p:style>
        <p:txBody>
          <a:bodyPr>
            <a:normAutofit/>
          </a:bodyPr>
          <a:lstStyle/>
          <a:p>
            <a:r>
              <a:rPr lang="en-US" b="1" dirty="0"/>
              <a:t>RAPAT KOORDINASI KEGIATAN KERJA LABORATORIUM, SIMULATOR, WORKSHOP DAN ENGINE HALL</a:t>
            </a:r>
            <a:br>
              <a:rPr lang="en-US" b="1" dirty="0"/>
            </a:br>
            <a:r>
              <a:rPr lang="en-US" b="1" dirty="0" err="1"/>
              <a:t>Tahun</a:t>
            </a:r>
            <a:r>
              <a:rPr lang="en-US" b="1" dirty="0"/>
              <a:t> 2022</a:t>
            </a:r>
            <a:endParaRPr lang="oc-FR" b="1" dirty="0"/>
          </a:p>
        </p:txBody>
      </p:sp>
      <p:pic>
        <p:nvPicPr>
          <p:cNvPr id="4" name="Picture 3" descr="WhatsApp Image 2018-03-08 at 09.31.59.jpeg">
            <a:extLst>
              <a:ext uri="{FF2B5EF4-FFF2-40B4-BE49-F238E27FC236}">
                <a16:creationId xmlns:a16="http://schemas.microsoft.com/office/drawing/2014/main" id="{08F2C332-29A0-4564-B8E5-CAB3784900FA}"/>
              </a:ext>
            </a:extLst>
          </p:cNvPr>
          <p:cNvPicPr/>
          <p:nvPr/>
        </p:nvPicPr>
        <p:blipFill>
          <a:blip r:embed="rId2"/>
          <a:stretch>
            <a:fillRect/>
          </a:stretch>
        </p:blipFill>
        <p:spPr>
          <a:xfrm>
            <a:off x="0" y="3571257"/>
            <a:ext cx="3097861" cy="3286744"/>
          </a:xfrm>
          <a:prstGeom prst="rect">
            <a:avLst/>
          </a:prstGeom>
          <a:scene3d>
            <a:camera prst="perspectiveFront"/>
            <a:lightRig rig="threePt" dir="t"/>
          </a:scene3d>
          <a:sp3d>
            <a:bevelT/>
          </a:sp3d>
        </p:spPr>
      </p:pic>
      <p:pic>
        <p:nvPicPr>
          <p:cNvPr id="5" name="Picture 4" descr="D:\ALI FILE\FOTO FOTO\METI\METI BUILDING.JPG">
            <a:extLst>
              <a:ext uri="{FF2B5EF4-FFF2-40B4-BE49-F238E27FC236}">
                <a16:creationId xmlns:a16="http://schemas.microsoft.com/office/drawing/2014/main" id="{AFFE2F85-665B-4A2A-A47E-9340BD11162D}"/>
              </a:ext>
            </a:extLst>
          </p:cNvPr>
          <p:cNvPicPr/>
          <p:nvPr/>
        </p:nvPicPr>
        <p:blipFill>
          <a:blip r:embed="rId3" cstate="print"/>
          <a:srcRect/>
          <a:stretch>
            <a:fillRect/>
          </a:stretch>
        </p:blipFill>
        <p:spPr bwMode="auto">
          <a:xfrm>
            <a:off x="3097861" y="3571257"/>
            <a:ext cx="3305188" cy="3286743"/>
          </a:xfrm>
          <a:prstGeom prst="rect">
            <a:avLst/>
          </a:prstGeom>
          <a:noFill/>
          <a:ln w="9525">
            <a:noFill/>
            <a:miter lim="800000"/>
            <a:headEnd/>
            <a:tailEnd/>
          </a:ln>
        </p:spPr>
      </p:pic>
      <p:pic>
        <p:nvPicPr>
          <p:cNvPr id="6" name="Picture 5" descr="D:\ALI WORK\FOTO FOTO\SHIP ANALYTIC\IMG_8953.JPG">
            <a:extLst>
              <a:ext uri="{FF2B5EF4-FFF2-40B4-BE49-F238E27FC236}">
                <a16:creationId xmlns:a16="http://schemas.microsoft.com/office/drawing/2014/main" id="{363DE349-5A19-4AF9-9FCB-447BF142DA01}"/>
              </a:ext>
            </a:extLst>
          </p:cNvPr>
          <p:cNvPicPr/>
          <p:nvPr/>
        </p:nvPicPr>
        <p:blipFill>
          <a:blip r:embed="rId4" cstate="print"/>
          <a:srcRect/>
          <a:stretch>
            <a:fillRect/>
          </a:stretch>
        </p:blipFill>
        <p:spPr bwMode="auto">
          <a:xfrm>
            <a:off x="6403049" y="3571257"/>
            <a:ext cx="3097861" cy="3286743"/>
          </a:xfrm>
          <a:prstGeom prst="rect">
            <a:avLst/>
          </a:prstGeom>
          <a:noFill/>
          <a:ln w="9525">
            <a:noFill/>
            <a:miter lim="800000"/>
            <a:headEnd/>
            <a:tailEnd/>
          </a:ln>
        </p:spPr>
      </p:pic>
      <p:pic>
        <p:nvPicPr>
          <p:cNvPr id="7" name="Picture 6" descr="D:\ALI FILE\FOTO FOTO\LAB BAHARI\IMG_8821.JPG">
            <a:extLst>
              <a:ext uri="{FF2B5EF4-FFF2-40B4-BE49-F238E27FC236}">
                <a16:creationId xmlns:a16="http://schemas.microsoft.com/office/drawing/2014/main" id="{4BB9C760-7F21-423F-A2DA-2FB1DA7DC813}"/>
              </a:ext>
            </a:extLst>
          </p:cNvPr>
          <p:cNvPicPr/>
          <p:nvPr/>
        </p:nvPicPr>
        <p:blipFill>
          <a:blip r:embed="rId5" cstate="print"/>
          <a:srcRect/>
          <a:stretch>
            <a:fillRect/>
          </a:stretch>
        </p:blipFill>
        <p:spPr bwMode="auto">
          <a:xfrm>
            <a:off x="9500910" y="3571257"/>
            <a:ext cx="2746032" cy="3286743"/>
          </a:xfrm>
          <a:prstGeom prst="rect">
            <a:avLst/>
          </a:prstGeom>
          <a:noFill/>
          <a:ln w="9525">
            <a:noFill/>
            <a:miter lim="800000"/>
            <a:headEnd/>
            <a:tailEnd/>
          </a:ln>
        </p:spPr>
      </p:pic>
    </p:spTree>
    <p:extLst>
      <p:ext uri="{BB962C8B-B14F-4D97-AF65-F5344CB8AC3E}">
        <p14:creationId xmlns:p14="http://schemas.microsoft.com/office/powerpoint/2010/main" val="376505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AC98CA-5005-42BC-8382-052706BFF7D9}"/>
              </a:ext>
            </a:extLst>
          </p:cNvPr>
          <p:cNvSpPr txBox="1"/>
          <p:nvPr/>
        </p:nvSpPr>
        <p:spPr>
          <a:xfrm>
            <a:off x="914401" y="984737"/>
            <a:ext cx="10527322" cy="3662541"/>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Komtrak</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kinerja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Kanit</a:t>
            </a:r>
            <a:r>
              <a:rPr lang="en-US" sz="4000" dirty="0">
                <a:latin typeface="Arial" panose="020B0604020202020204" pitchFamily="34" charset="0"/>
                <a:cs typeface="Arial" panose="020B0604020202020204" pitchFamily="34" charset="0"/>
              </a:rPr>
              <a:t> Lab, Simulator, Workshop dan Engine Hall </a:t>
            </a:r>
            <a:r>
              <a:rPr lang="en-US" sz="4000" dirty="0" err="1">
                <a:latin typeface="Arial" panose="020B0604020202020204" pitchFamily="34" charset="0"/>
                <a:cs typeface="Arial" panose="020B0604020202020204" pitchFamily="34" charset="0"/>
              </a:rPr>
              <a:t>Dengan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Direktur</a:t>
            </a:r>
            <a:r>
              <a:rPr lang="en-US"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hlinkClick r:id="rId2"/>
              </a:rPr>
              <a:t>https://bit.ly/3GLpme5</a:t>
            </a:r>
            <a:endParaRPr lang="en-US" sz="40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r>
              <a:rPr lang="en-US" sz="4000" dirty="0" err="1">
                <a:latin typeface="Arial" panose="020B0604020202020204" pitchFamily="34" charset="0"/>
                <a:cs typeface="Arial" panose="020B0604020202020204" pitchFamily="34" charset="0"/>
              </a:rPr>
              <a:t>Rencana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Penarikan</a:t>
            </a:r>
            <a:r>
              <a:rPr lang="en-US" sz="40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hlinkClick r:id="rId3"/>
              </a:rPr>
              <a:t>https://bit.ly/3rCrrCM</a:t>
            </a:r>
            <a:endParaRPr lang="en-US" sz="4000" dirty="0">
              <a:latin typeface="Arial" panose="020B0604020202020204" pitchFamily="34" charset="0"/>
              <a:cs typeface="Arial" panose="020B0604020202020204" pitchFamily="34" charset="0"/>
            </a:endParaRPr>
          </a:p>
          <a:p>
            <a:endParaRPr lang="en-ID"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4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913D6F-C5FD-47AE-98D0-84D56EB52830}"/>
              </a:ext>
            </a:extLst>
          </p:cNvPr>
          <p:cNvSpPr>
            <a:spLocks noGrp="1"/>
          </p:cNvSpPr>
          <p:nvPr>
            <p:ph type="title"/>
          </p:nvPr>
        </p:nvSpPr>
        <p:spPr>
          <a:xfrm>
            <a:off x="913774" y="609599"/>
            <a:ext cx="10632232" cy="5499653"/>
          </a:xfrm>
        </p:spPr>
        <p:txBody>
          <a:bodyPr>
            <a:noAutofit/>
          </a:bodyPr>
          <a:lstStyle/>
          <a:p>
            <a:pPr algn="l"/>
            <a:r>
              <a:rPr lang="en-US" sz="2000" b="1" dirty="0" err="1">
                <a:latin typeface="Arial" panose="020B0604020202020204" pitchFamily="34" charset="0"/>
                <a:cs typeface="Arial" panose="020B0604020202020204" pitchFamily="34" charset="0"/>
              </a:rPr>
              <a:t>Anggaran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Laboratorium</a:t>
            </a:r>
            <a:r>
              <a:rPr lang="en-US" sz="2000" b="1" dirty="0">
                <a:latin typeface="Arial" panose="020B0604020202020204" pitchFamily="34" charset="0"/>
                <a:cs typeface="Arial" panose="020B0604020202020204" pitchFamily="34" charset="0"/>
              </a:rPr>
              <a:t>, simulator, workshop dan engine hall</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tahun</a:t>
            </a:r>
            <a:r>
              <a:rPr lang="en-US" sz="2000" b="1" dirty="0">
                <a:latin typeface="Arial" panose="020B0604020202020204" pitchFamily="34" charset="0"/>
                <a:cs typeface="Arial" panose="020B0604020202020204" pitchFamily="34" charset="0"/>
              </a:rPr>
              <a:t> 2022 </a:t>
            </a:r>
            <a:r>
              <a:rPr lang="en-US" sz="2000" b="1" dirty="0" err="1">
                <a:latin typeface="Arial" panose="020B0604020202020204" pitchFamily="34" charset="0"/>
                <a:cs typeface="Arial" panose="020B0604020202020204" pitchFamily="34" charset="0"/>
              </a:rPr>
              <a:t>sejumlah</a:t>
            </a:r>
            <a:r>
              <a:rPr lang="en-US" sz="2000" b="1" dirty="0">
                <a:latin typeface="Arial" panose="020B0604020202020204" pitchFamily="34" charset="0"/>
                <a:cs typeface="Arial" panose="020B0604020202020204" pitchFamily="34" charset="0"/>
              </a:rPr>
              <a:t> : </a:t>
            </a:r>
            <a:r>
              <a:rPr lang="en-ID" sz="2000" b="1" i="0" dirty="0">
                <a:solidFill>
                  <a:srgbClr val="FF0000"/>
                </a:solidFill>
                <a:effectLst/>
                <a:latin typeface="Roboto" panose="02000000000000000000" pitchFamily="2" charset="0"/>
              </a:rPr>
              <a:t>34.032.364.000</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Terdiri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dari</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Workshop </a:t>
            </a:r>
            <a:r>
              <a:rPr lang="en-US" sz="2000" dirty="0" err="1">
                <a:latin typeface="Arial" panose="020B0604020202020204" pitchFamily="34" charset="0"/>
                <a:cs typeface="Arial" panose="020B0604020202020204" pitchFamily="34" charset="0"/>
              </a:rPr>
              <a:t>Revew</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Skenario</a:t>
            </a:r>
            <a:r>
              <a:rPr lang="en-US" sz="2000" dirty="0">
                <a:latin typeface="Arial" panose="020B0604020202020204" pitchFamily="34" charset="0"/>
                <a:cs typeface="Arial" panose="020B0604020202020204" pitchFamily="34" charset="0"/>
              </a:rPr>
              <a:t> </a:t>
            </a:r>
            <a:r>
              <a:rPr lang="en-ID" sz="2000" b="1" i="0" dirty="0">
                <a:solidFill>
                  <a:srgbClr val="FF0000"/>
                </a:solidFill>
                <a:effectLst/>
                <a:latin typeface="Roboto" panose="02000000000000000000" pitchFamily="2" charset="0"/>
              </a:rPr>
              <a:t>506.984.000</a:t>
            </a:r>
            <a:r>
              <a:rPr lang="en-US" sz="2000" dirty="0">
                <a:latin typeface="Arial" panose="020B0604020202020204" pitchFamily="34" charset="0"/>
                <a:cs typeface="Arial" panose="020B0604020202020204" pitchFamily="34" charset="0"/>
              </a:rPr>
              <a:t> (RM)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Bahan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Praktek</a:t>
            </a:r>
            <a:r>
              <a:rPr lang="en-US" sz="2000" dirty="0">
                <a:latin typeface="Arial" panose="020B0604020202020204" pitchFamily="34" charset="0"/>
                <a:cs typeface="Arial" panose="020B0604020202020204" pitchFamily="34" charset="0"/>
              </a:rPr>
              <a:t> TARUNA  </a:t>
            </a:r>
            <a:r>
              <a:rPr lang="en-US" sz="2000" b="1" dirty="0">
                <a:solidFill>
                  <a:srgbClr val="FF0000"/>
                </a:solidFill>
                <a:latin typeface="Arial" panose="020B0604020202020204" pitchFamily="34" charset="0"/>
                <a:cs typeface="Arial" panose="020B0604020202020204" pitchFamily="34" charset="0"/>
              </a:rPr>
              <a:t>449.310.000</a:t>
            </a:r>
            <a:r>
              <a:rPr lang="en-US" sz="2000" dirty="0">
                <a:latin typeface="Arial" panose="020B0604020202020204" pitchFamily="34" charset="0"/>
                <a:cs typeface="Arial" panose="020B0604020202020204" pitchFamily="34" charset="0"/>
              </a:rPr>
              <a:t> (RM)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a:t>
            </a:r>
            <a:r>
              <a:rPr lang="en-US" sz="2000" dirty="0" err="1">
                <a:latin typeface="Arial" panose="020B0604020202020204" pitchFamily="34" charset="0"/>
                <a:cs typeface="Arial" panose="020B0604020202020204" pitchFamily="34" charset="0"/>
              </a:rPr>
              <a:t>Pengadaan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Peralatan</a:t>
            </a:r>
            <a:r>
              <a:rPr lang="en-US" sz="2000" dirty="0">
                <a:latin typeface="Arial" panose="020B0604020202020204" pitchFamily="34" charset="0"/>
                <a:cs typeface="Arial" panose="020B0604020202020204" pitchFamily="34" charset="0"/>
              </a:rPr>
              <a:t> Bantu </a:t>
            </a:r>
            <a:r>
              <a:rPr lang="en-US" sz="2000" dirty="0" err="1">
                <a:latin typeface="Arial" panose="020B0604020202020204" pitchFamily="34" charset="0"/>
                <a:cs typeface="Arial" panose="020B0604020202020204" pitchFamily="34" charset="0"/>
              </a:rPr>
              <a:t>Praktek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Diklat</a:t>
            </a:r>
            <a:r>
              <a:rPr lang="en-US" sz="2000" dirty="0">
                <a:latin typeface="Arial" panose="020B0604020202020204" pitchFamily="34" charset="0"/>
                <a:cs typeface="Arial" panose="020B0604020202020204" pitchFamily="34" charset="0"/>
              </a:rPr>
              <a:t> Teknis </a:t>
            </a:r>
            <a:r>
              <a:rPr lang="en-ID" sz="2000" b="1" i="0" dirty="0">
                <a:solidFill>
                  <a:srgbClr val="FF0000"/>
                </a:solidFill>
                <a:effectLst/>
                <a:latin typeface="Roboto" panose="02000000000000000000" pitchFamily="2" charset="0"/>
              </a:rPr>
              <a:t>642.696.000</a:t>
            </a:r>
            <a:r>
              <a:rPr lang="en-ID" sz="2000" b="1" i="0" dirty="0">
                <a:solidFill>
                  <a:srgbClr val="56616E"/>
                </a:solidFill>
                <a:effectLst/>
                <a:latin typeface="Roboto" panose="02000000000000000000" pitchFamily="2" charset="0"/>
              </a:rPr>
              <a:t> (RM)</a:t>
            </a:r>
            <a:br>
              <a:rPr lang="en-ID" sz="2000" b="1" i="0" dirty="0">
                <a:solidFill>
                  <a:srgbClr val="56616E"/>
                </a:solidFill>
                <a:effectLst/>
                <a:latin typeface="Roboto" panose="02000000000000000000" pitchFamily="2" charset="0"/>
              </a:rPr>
            </a:br>
            <a:br>
              <a:rPr lang="en-ID" sz="2000" b="1" i="0" dirty="0">
                <a:solidFill>
                  <a:srgbClr val="56616E"/>
                </a:solidFill>
                <a:effectLst/>
                <a:latin typeface="Roboto" panose="02000000000000000000" pitchFamily="2" charset="0"/>
              </a:rPr>
            </a:br>
            <a:r>
              <a:rPr lang="en-ID" sz="2000" i="0" dirty="0">
                <a:effectLst/>
                <a:latin typeface="Roboto" panose="02000000000000000000" pitchFamily="2" charset="0"/>
              </a:rPr>
              <a:t>4.    </a:t>
            </a:r>
            <a:r>
              <a:rPr lang="en-ID" sz="2000" i="0" dirty="0" err="1">
                <a:effectLst/>
                <a:latin typeface="Roboto" panose="02000000000000000000" pitchFamily="2" charset="0"/>
              </a:rPr>
              <a:t>Pengadaan</a:t>
            </a:r>
            <a:r>
              <a:rPr lang="en-ID" sz="2000" i="0" dirty="0">
                <a:effectLst/>
                <a:latin typeface="Roboto" panose="02000000000000000000" pitchFamily="2" charset="0"/>
              </a:rPr>
              <a:t> FMSS  </a:t>
            </a:r>
            <a:r>
              <a:rPr lang="en-ID" sz="2000" b="1" i="0" dirty="0">
                <a:solidFill>
                  <a:srgbClr val="FF0000"/>
                </a:solidFill>
                <a:effectLst/>
                <a:latin typeface="Roboto" panose="02000000000000000000" pitchFamily="2" charset="0"/>
              </a:rPr>
              <a:t>24.000.000.000 </a:t>
            </a:r>
            <a:r>
              <a:rPr lang="en-ID" sz="2000" i="0" dirty="0">
                <a:effectLst/>
                <a:latin typeface="Roboto" panose="02000000000000000000" pitchFamily="2" charset="0"/>
              </a:rPr>
              <a:t>(RM)</a:t>
            </a:r>
            <a:br>
              <a:rPr lang="en-ID" sz="2000" i="0" dirty="0">
                <a:effectLst/>
                <a:latin typeface="Roboto" panose="02000000000000000000" pitchFamily="2"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   ATK    </a:t>
            </a:r>
            <a:r>
              <a:rPr lang="en-US" sz="2000" b="1" dirty="0">
                <a:solidFill>
                  <a:srgbClr val="FF0000"/>
                </a:solidFill>
                <a:latin typeface="Arial" panose="020B0604020202020204" pitchFamily="34" charset="0"/>
                <a:cs typeface="Arial" panose="020B0604020202020204" pitchFamily="34" charset="0"/>
              </a:rPr>
              <a:t>60.000.000</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6.   </a:t>
            </a:r>
            <a:r>
              <a:rPr lang="en-US" sz="2000" dirty="0" err="1">
                <a:latin typeface="Arial" panose="020B0604020202020204" pitchFamily="34" charset="0"/>
                <a:cs typeface="Arial" panose="020B0604020202020204" pitchFamily="34" charset="0"/>
              </a:rPr>
              <a:t>Penggandaan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Dokumen</a:t>
            </a:r>
            <a:r>
              <a:rPr lang="en-US" sz="2000"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1.260.000</a:t>
            </a:r>
            <a:r>
              <a:rPr lang="en-US" sz="2000" dirty="0">
                <a:latin typeface="Arial" panose="020B0604020202020204" pitchFamily="34" charset="0"/>
                <a:cs typeface="Arial" panose="020B0604020202020204" pitchFamily="34" charset="0"/>
              </a:rPr>
              <a:t> (RM)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7.   </a:t>
            </a:r>
            <a:r>
              <a:rPr lang="en-US" sz="2000" dirty="0" err="1">
                <a:latin typeface="Arial" panose="020B0604020202020204" pitchFamily="34" charset="0"/>
                <a:cs typeface="Arial" panose="020B0604020202020204" pitchFamily="34" charset="0"/>
              </a:rPr>
              <a:t>Perawatan</a:t>
            </a:r>
            <a:r>
              <a:rPr lang="en-US" sz="2000" dirty="0">
                <a:latin typeface="Arial" panose="020B0604020202020204" pitchFamily="34" charset="0"/>
                <a:cs typeface="Arial" panose="020B0604020202020204" pitchFamily="34" charset="0"/>
              </a:rPr>
              <a:t> lab, sim, workshop &amp; engine hall  </a:t>
            </a:r>
            <a:r>
              <a:rPr lang="en-ID" sz="2000" b="1" i="0" dirty="0">
                <a:solidFill>
                  <a:srgbClr val="FF0000"/>
                </a:solidFill>
                <a:effectLst/>
                <a:latin typeface="Roboto" panose="02000000000000000000" pitchFamily="2" charset="0"/>
              </a:rPr>
              <a:t>5.716.242.000</a:t>
            </a:r>
            <a:r>
              <a:rPr lang="en-US" sz="2000" dirty="0">
                <a:latin typeface="Arial" panose="020B0604020202020204" pitchFamily="34" charset="0"/>
                <a:cs typeface="Arial" panose="020B0604020202020204" pitchFamily="34" charset="0"/>
              </a:rPr>
              <a:t> (RM)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8.   </a:t>
            </a:r>
            <a:r>
              <a:rPr lang="en-US" sz="2000" dirty="0" err="1">
                <a:latin typeface="Arial" panose="020B0604020202020204" pitchFamily="34" charset="0"/>
                <a:cs typeface="Arial" panose="020B0604020202020204" pitchFamily="34" charset="0"/>
              </a:rPr>
              <a:t>Pemeliharaan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prasarana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pendukung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diklat</a:t>
            </a:r>
            <a:r>
              <a:rPr lang="en-US" sz="2000" dirty="0">
                <a:latin typeface="Arial" panose="020B0604020202020204" pitchFamily="34" charset="0"/>
                <a:cs typeface="Arial" panose="020B0604020202020204" pitchFamily="34" charset="0"/>
              </a:rPr>
              <a:t>   </a:t>
            </a:r>
            <a:r>
              <a:rPr lang="en-ID" sz="2000" b="1" i="0" dirty="0">
                <a:solidFill>
                  <a:srgbClr val="FF0000"/>
                </a:solidFill>
                <a:effectLst/>
                <a:latin typeface="Roboto" panose="02000000000000000000" pitchFamily="2" charset="0"/>
              </a:rPr>
              <a:t>2.655.872.000</a:t>
            </a:r>
            <a:r>
              <a:rPr lang="en-US" sz="2000" dirty="0">
                <a:latin typeface="Arial" panose="020B0604020202020204" pitchFamily="34" charset="0"/>
                <a:cs typeface="Arial" panose="020B0604020202020204" pitchFamily="34" charset="0"/>
              </a:rPr>
              <a:t> (rm)</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Link </a:t>
            </a:r>
            <a:r>
              <a:rPr lang="en-US" sz="2000" dirty="0" err="1">
                <a:latin typeface="Arial" panose="020B0604020202020204" pitchFamily="34" charset="0"/>
                <a:cs typeface="Arial" panose="020B0604020202020204" pitchFamily="34" charset="0"/>
              </a:rPr>
              <a:t>Pengajuan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anggaran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ketua</a:t>
            </a:r>
            <a:r>
              <a:rPr lang="en-US" sz="2000" dirty="0">
                <a:latin typeface="Arial" panose="020B0604020202020204" pitchFamily="34" charset="0"/>
                <a:cs typeface="Arial" panose="020B0604020202020204" pitchFamily="34" charset="0"/>
              </a:rPr>
              <a:t> lab, sim </a:t>
            </a:r>
            <a:r>
              <a:rPr lang="en-US" sz="2000" dirty="0">
                <a:latin typeface="Arial" panose="020B0604020202020204" pitchFamily="34" charset="0"/>
                <a:cs typeface="Arial" panose="020B0604020202020204" pitchFamily="34" charset="0"/>
                <a:hlinkClick r:id="rId2"/>
              </a:rPr>
              <a:t>https://bit.ly/3GNNOeV</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oc-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5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0B5A63-42E9-4C2C-8F71-8DAD34F92E9A}"/>
              </a:ext>
            </a:extLst>
          </p:cNvPr>
          <p:cNvSpPr>
            <a:spLocks noGrp="1"/>
          </p:cNvSpPr>
          <p:nvPr>
            <p:ph type="title"/>
          </p:nvPr>
        </p:nvSpPr>
        <p:spPr>
          <a:xfrm>
            <a:off x="914400" y="774388"/>
            <a:ext cx="10363200" cy="4446969"/>
          </a:xfrm>
        </p:spPr>
        <p:txBody>
          <a:bodyPr>
            <a:normAutofit/>
          </a:bodyPr>
          <a:lstStyle/>
          <a:p>
            <a:pPr algn="l"/>
            <a:r>
              <a:rPr lang="en-US" sz="2000" dirty="0" err="1">
                <a:latin typeface="Arial" panose="020B0604020202020204" pitchFamily="34" charset="0"/>
                <a:cs typeface="Arial" panose="020B0604020202020204" pitchFamily="34" charset="0"/>
              </a:rPr>
              <a:t>Setiap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permintaan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barang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pemintaan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perawatan</a:t>
            </a:r>
            <a:r>
              <a:rPr lang="en-US" sz="2000" dirty="0">
                <a:latin typeface="Arial" panose="020B0604020202020204" pitchFamily="34" charset="0"/>
                <a:cs typeface="Arial" panose="020B0604020202020204" pitchFamily="34" charset="0"/>
              </a:rPr>
              <a:t> dan </a:t>
            </a:r>
            <a:r>
              <a:rPr lang="en-US" sz="2000" dirty="0" err="1">
                <a:latin typeface="Arial" panose="020B0604020202020204" pitchFamily="34" charset="0"/>
                <a:cs typeface="Arial" panose="020B0604020202020204" pitchFamily="34" charset="0"/>
              </a:rPr>
              <a:t>perbaikan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mohon</a:t>
            </a:r>
            <a:r>
              <a:rPr lang="en-US" sz="2000" dirty="0">
                <a:latin typeface="Arial" panose="020B0604020202020204" pitchFamily="34" charset="0"/>
                <a:cs typeface="Arial" panose="020B0604020202020204" pitchFamily="34" charset="0"/>
              </a:rPr>
              <a:t> di </a:t>
            </a:r>
            <a:r>
              <a:rPr lang="en-US" sz="2000" dirty="0" err="1">
                <a:latin typeface="Arial" panose="020B0604020202020204" pitchFamily="34" charset="0"/>
                <a:cs typeface="Arial" panose="020B0604020202020204" pitchFamily="34" charset="0"/>
              </a:rPr>
              <a:t>lampiri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dengan</a:t>
            </a:r>
            <a:r>
              <a:rPr lang="en-US" sz="2000" dirty="0">
                <a:latin typeface="Arial" panose="020B0604020202020204" pitchFamily="34" charset="0"/>
                <a:cs typeface="Arial" panose="020B0604020202020204" pitchFamily="34" charset="0"/>
              </a:rPr>
              <a:t> data </a:t>
            </a:r>
            <a:r>
              <a:rPr lang="en-US" sz="2000" dirty="0" err="1">
                <a:latin typeface="Arial" panose="020B0604020202020204" pitchFamily="34" charset="0"/>
                <a:cs typeface="Arial" panose="020B0604020202020204" pitchFamily="34" charset="0"/>
              </a:rPr>
              <a:t>dukung</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jastifikasi</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evaluasi</a:t>
            </a:r>
            <a:r>
              <a:rPr lang="en-US" sz="2000" dirty="0">
                <a:latin typeface="Arial" panose="020B0604020202020204" pitchFamily="34" charset="0"/>
                <a:cs typeface="Arial" panose="020B0604020202020204" pitchFamily="34" charset="0"/>
              </a:rPr>
              <a:t> asset yang </a:t>
            </a:r>
            <a:r>
              <a:rPr lang="en-US" sz="2000" dirty="0" err="1">
                <a:latin typeface="Arial" panose="020B0604020202020204" pitchFamily="34" charset="0"/>
                <a:cs typeface="Arial" panose="020B0604020202020204" pitchFamily="34" charset="0"/>
              </a:rPr>
              <a:t>disertai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foto</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Contoh</a:t>
            </a:r>
            <a:r>
              <a:rPr lang="en-US" sz="2000" dirty="0">
                <a:latin typeface="Arial" panose="020B0604020202020204" pitchFamily="34" charset="0"/>
                <a:cs typeface="Arial" panose="020B0604020202020204" pitchFamily="34" charset="0"/>
              </a:rPr>
              <a:t> : </a:t>
            </a:r>
            <a:r>
              <a:rPr lang="en-US" sz="2000" b="1" dirty="0">
                <a:solidFill>
                  <a:srgbClr val="FF0000"/>
                </a:solidFill>
                <a:latin typeface="Arial" panose="020B0604020202020204" pitchFamily="34" charset="0"/>
                <a:cs typeface="Arial" panose="020B0604020202020204" pitchFamily="34" charset="0"/>
                <a:hlinkClick r:id="rId2"/>
              </a:rPr>
              <a:t>https://bit.ly/3GNNOeV</a:t>
            </a:r>
            <a:br>
              <a:rPr lang="en-US" sz="2000" b="1" dirty="0">
                <a:solidFill>
                  <a:srgbClr val="FF0000"/>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 </a:t>
            </a:r>
            <a:br>
              <a:rPr lang="en-US" sz="2000" b="1" dirty="0">
                <a:solidFill>
                  <a:srgbClr val="FF0000"/>
                </a:solidFill>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Setiap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Barang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keluar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dari</a:t>
            </a:r>
            <a:r>
              <a:rPr lang="en-US" sz="2000" dirty="0">
                <a:latin typeface="Arial" panose="020B0604020202020204" pitchFamily="34" charset="0"/>
                <a:cs typeface="Arial" panose="020B0604020202020204" pitchFamily="34" charset="0"/>
              </a:rPr>
              <a:t> Lab, sim, workshop dan Engine Hall Mohon </a:t>
            </a:r>
            <a:r>
              <a:rPr lang="en-US" sz="2000" dirty="0" err="1">
                <a:latin typeface="Arial" panose="020B0604020202020204" pitchFamily="34" charset="0"/>
                <a:cs typeface="Arial" panose="020B0604020202020204" pitchFamily="34" charset="0"/>
              </a:rPr>
              <a:t>dibuatkan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Berita</a:t>
            </a:r>
            <a:r>
              <a:rPr lang="en-US" sz="2000" dirty="0">
                <a:latin typeface="Arial" panose="020B0604020202020204" pitchFamily="34" charset="0"/>
                <a:cs typeface="Arial" panose="020B0604020202020204" pitchFamily="34" charset="0"/>
              </a:rPr>
              <a:t> acara.</a:t>
            </a:r>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Contoh</a:t>
            </a:r>
            <a:r>
              <a:rPr lang="en-US"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hlinkClick r:id="rId3"/>
              </a:rPr>
              <a:t>https://bit.ly/3qLA2UM</a:t>
            </a:r>
            <a:br>
              <a:rPr lang="en-US" sz="2000" dirty="0">
                <a:latin typeface="Arial" panose="020B0604020202020204" pitchFamily="34" charset="0"/>
                <a:cs typeface="Arial" panose="020B0604020202020204" pitchFamily="34" charset="0"/>
              </a:rPr>
            </a:br>
            <a:endParaRPr lang="oc-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5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E965-986D-43C1-8235-305F98D80D9D}"/>
              </a:ext>
            </a:extLst>
          </p:cNvPr>
          <p:cNvSpPr>
            <a:spLocks noGrp="1"/>
          </p:cNvSpPr>
          <p:nvPr>
            <p:ph type="title"/>
          </p:nvPr>
        </p:nvSpPr>
        <p:spPr>
          <a:xfrm>
            <a:off x="829140" y="126605"/>
            <a:ext cx="10364452" cy="2252871"/>
          </a:xfrm>
          <a:ln>
            <a:noFill/>
          </a:ln>
          <a:effectLst>
            <a:glow rad="63500">
              <a:srgbClr val="FF00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extrusionH="76200" contourW="12700" prstMaterial="metal">
            <a:bevelT w="88900" h="88900"/>
            <a:extrusionClr>
              <a:srgbClr val="FF0000"/>
            </a:extrusionClr>
            <a:contourClr>
              <a:srgbClr val="C1D6DD"/>
            </a:contourClr>
          </a:sp3d>
        </p:spPr>
        <p:txBody>
          <a:bodyPr>
            <a:normAutofit/>
          </a:bodyPr>
          <a:lstStyle/>
          <a:p>
            <a:r>
              <a:rPr lang="en-US" sz="4800" b="1" dirty="0" err="1">
                <a:latin typeface="Adobe Caslon Pro Bold" panose="0205070206050A020403" pitchFamily="18" charset="0"/>
              </a:rPr>
              <a:t>Sekian</a:t>
            </a:r>
            <a:r>
              <a:rPr lang="en-US" sz="4800" b="1" dirty="0">
                <a:latin typeface="Adobe Caslon Pro Bold" panose="0205070206050A020403" pitchFamily="18" charset="0"/>
              </a:rPr>
              <a:t> </a:t>
            </a:r>
            <a:r>
              <a:rPr lang="en-US" sz="4800" b="1" dirty="0" err="1">
                <a:latin typeface="Adobe Caslon Pro Bold" panose="0205070206050A020403" pitchFamily="18" charset="0"/>
              </a:rPr>
              <a:t>terimaksih</a:t>
            </a:r>
            <a:br>
              <a:rPr lang="en-US" sz="4800" b="1" dirty="0">
                <a:latin typeface="Adobe Caslon Pro Bold" panose="0205070206050A020403" pitchFamily="18" charset="0"/>
              </a:rPr>
            </a:br>
            <a:r>
              <a:rPr lang="en-US" sz="4800" b="1" dirty="0" err="1">
                <a:latin typeface="Adobe Caslon Pro Bold" panose="0205070206050A020403" pitchFamily="18" charset="0"/>
              </a:rPr>
              <a:t>ada</a:t>
            </a:r>
            <a:r>
              <a:rPr lang="en-US" sz="4800" b="1" dirty="0">
                <a:latin typeface="Adobe Caslon Pro Bold" panose="0205070206050A020403" pitchFamily="18" charset="0"/>
              </a:rPr>
              <a:t> </a:t>
            </a:r>
            <a:r>
              <a:rPr lang="en-US" sz="4800" b="1" dirty="0" err="1">
                <a:latin typeface="Adobe Caslon Pro Bold" panose="0205070206050A020403" pitchFamily="18" charset="0"/>
              </a:rPr>
              <a:t>tambahan</a:t>
            </a:r>
            <a:r>
              <a:rPr lang="en-US" sz="4800" b="1" dirty="0">
                <a:latin typeface="Adobe Caslon Pro Bold" panose="0205070206050A020403" pitchFamily="18" charset="0"/>
              </a:rPr>
              <a:t> dan </a:t>
            </a:r>
            <a:r>
              <a:rPr lang="en-US" sz="4800" b="1" dirty="0" err="1">
                <a:latin typeface="Adobe Caslon Pro Bold" panose="0205070206050A020403" pitchFamily="18" charset="0"/>
              </a:rPr>
              <a:t>masukan</a:t>
            </a:r>
            <a:endParaRPr lang="oc-FR" sz="4800" b="1" dirty="0">
              <a:latin typeface="Adobe Caslon Pro Bold" panose="0205070206050A020403" pitchFamily="18" charset="0"/>
            </a:endParaRPr>
          </a:p>
        </p:txBody>
      </p:sp>
      <p:pic>
        <p:nvPicPr>
          <p:cNvPr id="4" name="Picture 3" descr="WhatsApp Image 2018-09-17 at 14.42.01.jpeg">
            <a:extLst>
              <a:ext uri="{FF2B5EF4-FFF2-40B4-BE49-F238E27FC236}">
                <a16:creationId xmlns:a16="http://schemas.microsoft.com/office/drawing/2014/main" id="{898372BA-F9ED-4B6B-B819-AF1B85C794B3}"/>
              </a:ext>
            </a:extLst>
          </p:cNvPr>
          <p:cNvPicPr/>
          <p:nvPr/>
        </p:nvPicPr>
        <p:blipFill>
          <a:blip r:embed="rId2"/>
          <a:stretch>
            <a:fillRect/>
          </a:stretch>
        </p:blipFill>
        <p:spPr>
          <a:xfrm>
            <a:off x="8974732" y="1885220"/>
            <a:ext cx="3094990" cy="4144010"/>
          </a:xfrm>
          <a:prstGeom prst="rect">
            <a:avLst/>
          </a:prstGeom>
          <a:ln>
            <a:noFill/>
          </a:ln>
          <a:effectLst>
            <a:softEdge rad="112500"/>
          </a:effectLst>
        </p:spPr>
      </p:pic>
      <p:pic>
        <p:nvPicPr>
          <p:cNvPr id="5" name="Picture 4" descr="WhatsApp Image 2018-12-05 at 13.40.08.jpeg">
            <a:extLst>
              <a:ext uri="{FF2B5EF4-FFF2-40B4-BE49-F238E27FC236}">
                <a16:creationId xmlns:a16="http://schemas.microsoft.com/office/drawing/2014/main" id="{AFD0A035-F161-4439-86F1-0BCB42F405C7}"/>
              </a:ext>
            </a:extLst>
          </p:cNvPr>
          <p:cNvPicPr/>
          <p:nvPr/>
        </p:nvPicPr>
        <p:blipFill>
          <a:blip r:embed="rId3"/>
          <a:stretch>
            <a:fillRect/>
          </a:stretch>
        </p:blipFill>
        <p:spPr>
          <a:xfrm>
            <a:off x="5432743" y="4435810"/>
            <a:ext cx="3578694" cy="206071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62161031-5585-46E5-A13A-BF262B57C85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9636" y="2042908"/>
            <a:ext cx="2925722" cy="2252871"/>
          </a:xfrm>
          <a:prstGeom prst="rect">
            <a:avLst/>
          </a:prstGeom>
          <a:ln>
            <a:noFill/>
          </a:ln>
          <a:effectLst>
            <a:softEdge rad="112500"/>
          </a:effectLst>
        </p:spPr>
      </p:pic>
      <p:pic>
        <p:nvPicPr>
          <p:cNvPr id="7" name="Picture 6" descr="WhatsApp Image 2018-12-05 at 09.41.05.jpeg">
            <a:extLst>
              <a:ext uri="{FF2B5EF4-FFF2-40B4-BE49-F238E27FC236}">
                <a16:creationId xmlns:a16="http://schemas.microsoft.com/office/drawing/2014/main" id="{19916CEE-DBEB-44B4-942A-B9925F73EFB9}"/>
              </a:ext>
            </a:extLst>
          </p:cNvPr>
          <p:cNvPicPr/>
          <p:nvPr/>
        </p:nvPicPr>
        <p:blipFill>
          <a:blip r:embed="rId5"/>
          <a:stretch>
            <a:fillRect/>
          </a:stretch>
        </p:blipFill>
        <p:spPr>
          <a:xfrm>
            <a:off x="338677" y="4295779"/>
            <a:ext cx="4165227" cy="2478156"/>
          </a:xfrm>
          <a:prstGeom prst="rect">
            <a:avLst/>
          </a:prstGeom>
          <a:ln>
            <a:noFill/>
          </a:ln>
          <a:effectLst>
            <a:softEdge rad="112500"/>
          </a:effectLst>
        </p:spPr>
      </p:pic>
      <p:pic>
        <p:nvPicPr>
          <p:cNvPr id="8" name="Picture 7" descr="F.M Ship Handling &amp; DP System.jpg">
            <a:extLst>
              <a:ext uri="{FF2B5EF4-FFF2-40B4-BE49-F238E27FC236}">
                <a16:creationId xmlns:a16="http://schemas.microsoft.com/office/drawing/2014/main" id="{CEBF002A-33FD-4DA6-9602-F5E78880D26E}"/>
              </a:ext>
            </a:extLst>
          </p:cNvPr>
          <p:cNvPicPr/>
          <p:nvPr/>
        </p:nvPicPr>
        <p:blipFill>
          <a:blip r:embed="rId6"/>
          <a:stretch>
            <a:fillRect/>
          </a:stretch>
        </p:blipFill>
        <p:spPr>
          <a:xfrm>
            <a:off x="6011366" y="2249187"/>
            <a:ext cx="3029585" cy="1955165"/>
          </a:xfrm>
          <a:prstGeom prst="rect">
            <a:avLst/>
          </a:prstGeom>
          <a:ln>
            <a:noFill/>
          </a:ln>
          <a:effectLst>
            <a:outerShdw blurRad="190500" algn="tl" rotWithShape="0">
              <a:srgbClr val="000000">
                <a:alpha val="70000"/>
              </a:srgbClr>
            </a:outerShdw>
          </a:effectLst>
        </p:spPr>
      </p:pic>
      <p:pic>
        <p:nvPicPr>
          <p:cNvPr id="9" name="Picture 8" descr="D:\ALI WORK\FOTO FOTO\LAB BAHASA\IMG_7561.JPG">
            <a:extLst>
              <a:ext uri="{FF2B5EF4-FFF2-40B4-BE49-F238E27FC236}">
                <a16:creationId xmlns:a16="http://schemas.microsoft.com/office/drawing/2014/main" id="{C3987238-D1C5-4B5B-BC5D-9E45FCAAE829}"/>
              </a:ext>
            </a:extLst>
          </p:cNvPr>
          <p:cNvPicPr/>
          <p:nvPr/>
        </p:nvPicPr>
        <p:blipFill>
          <a:blip r:embed="rId7" cstate="print"/>
          <a:srcRect/>
          <a:stretch>
            <a:fillRect/>
          </a:stretch>
        </p:blipFill>
        <p:spPr bwMode="auto">
          <a:xfrm>
            <a:off x="3060643" y="2046623"/>
            <a:ext cx="2936875" cy="2157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9399484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577</TotalTime>
  <Words>249</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Adobe Caslon Pro Bold</vt:lpstr>
      <vt:lpstr>Arial</vt:lpstr>
      <vt:lpstr>Roboto</vt:lpstr>
      <vt:lpstr>Tw Cen MT</vt:lpstr>
      <vt:lpstr>Droplet</vt:lpstr>
      <vt:lpstr>RAPAT KOORDINASI KEGIATAN KERJA LABORATORIUM, SIMULATOR, WORKSHOP DAN ENGINE HALL Tahun 2022</vt:lpstr>
      <vt:lpstr>PowerPoint Presentation</vt:lpstr>
      <vt:lpstr>Anggaran Laboratorium, simulator, workshop dan engine hall                   tahun 2022 sejumlah : 34.032.364.000 Terdiri dari :  1.   Workshop Revew Skenario 506.984.000 (RM)  2.   Bahan Praktek TARUNA  449.310.000 (RM)  3.   Pengadaan Peralatan Bantu Praktek Diklat Teknis 642.696.000 (RM)  4.    Pengadaan FMSS  24.000.000.000 (RM)  5.   ATK    60.000.000 (RM)  6.   Penggandaan Dokumen    1.260.000 (RM)  7.   Perawatan lab, sim, workshop &amp; engine hall  5.716.242.000 (RM)  8.   Pemeliharaan sarana prasarana pendukung diklat   2.655.872.000 (rm)  Link Pengajuan anggaran daRi ketua lab, sim https://bit.ly/3GNNOeV  </vt:lpstr>
      <vt:lpstr>Setiap permintaan barang, pemintaan perawatan dan perbaikan mohon di lampiri dengan data dukung/jastifikasi/evaluasi asset yang disertai foto ; Contoh : https://bit.ly/3GNNOeV   Setiap Barang keluar dari Lab, sim, workshop dan Engine Hall Mohon dibuatkan Berita acara. Contoh : https://bit.ly/3qLA2UM </vt:lpstr>
      <vt:lpstr>Sekian terimaksih ada tambahan dan masukan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Ronie Putra</cp:lastModifiedBy>
  <cp:revision>27</cp:revision>
  <dcterms:created xsi:type="dcterms:W3CDTF">2019-01-03T14:15:42Z</dcterms:created>
  <dcterms:modified xsi:type="dcterms:W3CDTF">2022-01-20T08:56:47Z</dcterms:modified>
</cp:coreProperties>
</file>